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4"/>
  </p:notesMasterIdLst>
  <p:sldIdLst>
    <p:sldId id="1659" r:id="rId3"/>
    <p:sldId id="2288" r:id="rId4"/>
    <p:sldId id="2397" r:id="rId5"/>
    <p:sldId id="2355" r:id="rId6"/>
    <p:sldId id="1961" r:id="rId7"/>
    <p:sldId id="2262" r:id="rId8"/>
    <p:sldId id="2416" r:id="rId9"/>
    <p:sldId id="2372" r:id="rId10"/>
    <p:sldId id="2398" r:id="rId11"/>
    <p:sldId id="2399" r:id="rId12"/>
    <p:sldId id="2400" r:id="rId13"/>
    <p:sldId id="2401" r:id="rId14"/>
    <p:sldId id="2402" r:id="rId15"/>
    <p:sldId id="2403" r:id="rId16"/>
    <p:sldId id="2404" r:id="rId17"/>
    <p:sldId id="2405" r:id="rId18"/>
    <p:sldId id="2160" r:id="rId19"/>
    <p:sldId id="2406" r:id="rId20"/>
    <p:sldId id="2407" r:id="rId21"/>
    <p:sldId id="2408" r:id="rId22"/>
    <p:sldId id="2409" r:id="rId23"/>
    <p:sldId id="2366" r:id="rId24"/>
    <p:sldId id="2410" r:id="rId25"/>
    <p:sldId id="2411" r:id="rId26"/>
    <p:sldId id="2412" r:id="rId27"/>
    <p:sldId id="2413" r:id="rId28"/>
    <p:sldId id="2415" r:id="rId29"/>
    <p:sldId id="2414" r:id="rId30"/>
    <p:sldId id="2368" r:id="rId31"/>
    <p:sldId id="1948" r:id="rId32"/>
    <p:sldId id="239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A78D"/>
    <a:srgbClr val="3C6861"/>
    <a:srgbClr val="D5F4FF"/>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674" autoAdjust="0"/>
    <p:restoredTop sz="86418" autoAdjust="0"/>
  </p:normalViewPr>
  <p:slideViewPr>
    <p:cSldViewPr>
      <p:cViewPr varScale="1">
        <p:scale>
          <a:sx n="97" d="100"/>
          <a:sy n="97" d="100"/>
        </p:scale>
        <p:origin x="-1576"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869"/>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9/26/2022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5</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31</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9/26/2022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9/26/2022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9/26/2022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9/26/2022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9/26/2022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9/26/2022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9/26/2022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9/26/2022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9/26/2022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9/26/2022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9/26/2022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9/26/2022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9/26/2022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9/26/2022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9/26/2022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9/26/2022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9/26/2022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9/26/2022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9/26/2022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9/26/2022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9/26/2022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theastuteberean.com/wp-content/uploads/2015/01/ephesians-2-pic.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1" name="Rectangle 10"/>
          <p:cNvSpPr/>
          <p:nvPr/>
        </p:nvSpPr>
        <p:spPr>
          <a:xfrm>
            <a:off x="0" y="152400"/>
            <a:ext cx="9144000" cy="1600438"/>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Wrapping Up Well</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6:21 – 24</a:t>
            </a:r>
          </a:p>
        </p:txBody>
      </p:sp>
      <p:sp>
        <p:nvSpPr>
          <p:cNvPr id="10" name="Rectangle 9"/>
          <p:cNvSpPr/>
          <p:nvPr/>
        </p:nvSpPr>
        <p:spPr>
          <a:xfrm>
            <a:off x="0" y="4724400"/>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30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28 September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000"/>
                                        <p:tgtEl>
                                          <p:spTgt spid="10">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1000"/>
                                        <p:tgtEl>
                                          <p:spTgt spid="1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1000"/>
                                        <p:tgtEl>
                                          <p:spTgt spid="11">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up)">
                                      <p:cBhvr>
                                        <p:cTn id="16"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we must never forget that Paul engaged in a team ministry.  Take the time to read the end of several of his letters to see how many friends he had working with him.  In fact, we have no evidence that Paul was truly alone in ministry even during his imprisonments.  He had faithful men and women like </a:t>
            </a:r>
            <a:r>
              <a:rPr lang="en-US" sz="2400" b="1" dirty="0" smtClean="0">
                <a:effectLst>
                  <a:outerShdw blurRad="38100" dist="38100" dir="2700000" algn="tl">
                    <a:srgbClr val="000000">
                      <a:alpha val="43137"/>
                    </a:srgbClr>
                  </a:outerShdw>
                </a:effectLst>
                <a:latin typeface="Cambria" pitchFamily="18" charset="0"/>
              </a:rPr>
              <a:t>Tychicus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Timothy</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Luke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Mark</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Aquila</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Priscilla</a:t>
            </a:r>
            <a:r>
              <a:rPr lang="en-US" sz="2400" b="1" dirty="0" smtClean="0">
                <a:latin typeface="Cambria" pitchFamily="18" charset="0"/>
              </a:rPr>
              <a:t>, and </a:t>
            </a:r>
            <a:r>
              <a:rPr lang="en-US" sz="2400" b="1" dirty="0" smtClean="0">
                <a:effectLst>
                  <a:outerShdw blurRad="38100" dist="38100" dir="2700000" algn="tl">
                    <a:srgbClr val="000000">
                      <a:alpha val="43137"/>
                    </a:srgbClr>
                  </a:outerShdw>
                </a:effectLst>
                <a:latin typeface="Cambria" pitchFamily="18" charset="0"/>
              </a:rPr>
              <a:t>Phoebe</a:t>
            </a:r>
            <a:r>
              <a:rPr lang="en-US" sz="2400" b="1" dirty="0" smtClean="0">
                <a:latin typeface="Cambria" pitchFamily="18" charset="0"/>
              </a:rPr>
              <a:t> partnering with him.   </a:t>
            </a:r>
          </a:p>
          <a:p>
            <a:pPr indent="457200">
              <a:spcAft>
                <a:spcPts val="1200"/>
              </a:spcAft>
            </a:pPr>
            <a:r>
              <a:rPr lang="en-US" sz="2400" b="1" dirty="0" smtClean="0">
                <a:latin typeface="Cambria" pitchFamily="18" charset="0"/>
              </a:rPr>
              <a:t>Sometimes they would stay behind to strengthen the new churches planted by the apostle (</a:t>
            </a:r>
            <a:r>
              <a:rPr lang="en-US" sz="2400" b="1" dirty="0" smtClean="0">
                <a:effectLst>
                  <a:outerShdw blurRad="38100" dist="38100" dir="2700000" algn="tl">
                    <a:srgbClr val="000000">
                      <a:alpha val="43137"/>
                    </a:srgbClr>
                  </a:outerShdw>
                </a:effectLst>
                <a:latin typeface="Cambria" pitchFamily="18" charset="0"/>
              </a:rPr>
              <a:t>Acts 17:14</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Titus 1:5</a:t>
            </a:r>
            <a:r>
              <a:rPr lang="en-US" sz="2400" b="1" dirty="0" smtClean="0">
                <a:latin typeface="Cambria" pitchFamily="18" charset="0"/>
              </a:rPr>
              <a:t>).  Other times Paul would send them back to churches or send them ahead to a city to prepare for his upcoming visit         (</a:t>
            </a:r>
            <a:r>
              <a:rPr lang="en-US" sz="2400" b="1" dirty="0" smtClean="0">
                <a:effectLst>
                  <a:outerShdw blurRad="38100" dist="38100" dir="2700000" algn="tl">
                    <a:srgbClr val="000000">
                      <a:alpha val="43137"/>
                    </a:srgbClr>
                  </a:outerShdw>
                </a:effectLst>
                <a:latin typeface="Cambria" pitchFamily="18" charset="0"/>
              </a:rPr>
              <a:t>Acts 20:5</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 1Cor 4:17</a:t>
            </a:r>
            <a:r>
              <a:rPr lang="en-US" sz="2400" b="1" dirty="0" smtClean="0">
                <a:latin typeface="Cambria" pitchFamily="18" charset="0"/>
              </a:rPr>
              <a:t>).  Many times they served as his messengers, carrying his precious and treasured letters to their destinations (</a:t>
            </a:r>
            <a:r>
              <a:rPr lang="en-US" sz="2400" b="1" dirty="0" smtClean="0">
                <a:effectLst>
                  <a:outerShdw blurRad="38100" dist="38100" dir="2700000" algn="tl">
                    <a:srgbClr val="000000">
                      <a:alpha val="43137"/>
                    </a:srgbClr>
                  </a:outerShdw>
                </a:effectLst>
                <a:latin typeface="Cambria" pitchFamily="18" charset="0"/>
              </a:rPr>
              <a:t>Eph 6:21-22</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 Col 4:7-8</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6:21 – 22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Paul valued personal presence as much as powerful and accurate proclamation.  As both a “beloved” and “faithful” associate (</a:t>
            </a:r>
            <a:r>
              <a:rPr lang="en-US" sz="2400" b="1" dirty="0" smtClean="0">
                <a:effectLst>
                  <a:outerShdw blurRad="38100" dist="38100" dir="2700000" algn="tl">
                    <a:srgbClr val="000000">
                      <a:alpha val="43137"/>
                    </a:srgbClr>
                  </a:outerShdw>
                </a:effectLst>
                <a:latin typeface="Cambria" pitchFamily="18" charset="0"/>
              </a:rPr>
              <a:t>6:21</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Tychicus</a:t>
            </a:r>
            <a:r>
              <a:rPr lang="en-US" sz="2400" b="1" dirty="0" smtClean="0">
                <a:latin typeface="Cambria" pitchFamily="18" charset="0"/>
              </a:rPr>
              <a:t> would often add a personal touch to Paul’s correspondence with the Ephesians.  He would tell them how well Paul was holding up under his arrest and how the saving word of the gospel was spreading even further through Paul’s imprisonment.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Tychicus</a:t>
            </a:r>
            <a:r>
              <a:rPr lang="en-US" sz="2400" b="1" dirty="0" smtClean="0">
                <a:latin typeface="Cambria" pitchFamily="18" charset="0"/>
              </a:rPr>
              <a:t> was  able to respond to questions, hear and see the genuine concern in the Ephesians’ voices and faces, and mediate their thoughts and feelings back to Paul in a tangible way.  We shouldn’t forget that the apostle preferred personal, physical presence among the people to correspondence.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6:21 – 22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the conclusion of his third letter, the apostle John wrote </a:t>
            </a:r>
            <a:r>
              <a:rPr lang="en-US" sz="24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“I had many things to write, but I do not wish to write to you with pen and ink; 14 but I hope to see you shortly, and we shall speak face to face”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 John 1:13-14</a:t>
            </a:r>
            <a:r>
              <a:rPr lang="en-US" sz="2400" b="1" dirty="0" smtClean="0">
                <a:latin typeface="Cambria" pitchFamily="18" charset="0"/>
              </a:rPr>
              <a:t>).   </a:t>
            </a:r>
          </a:p>
          <a:p>
            <a:pPr indent="457200">
              <a:spcAft>
                <a:spcPts val="1200"/>
              </a:spcAft>
            </a:pPr>
            <a:r>
              <a:rPr lang="en-US" sz="2400" b="1" dirty="0" smtClean="0">
                <a:latin typeface="Cambria" pitchFamily="18" charset="0"/>
              </a:rPr>
              <a:t>In our techno-crazed world, in which we can carry on virtual “face-to-face” conversations over the Internet, take university courses and earn degrees without setting foot in a real classroom, and get powerful Bible teaching and preaching </a:t>
            </a:r>
            <a:r>
              <a:rPr lang="en-US" sz="2400" b="1" dirty="0" smtClean="0">
                <a:effectLst>
                  <a:outerShdw blurRad="38100" dist="38100" dir="2700000" algn="tl">
                    <a:srgbClr val="000000">
                      <a:alpha val="43137"/>
                    </a:srgbClr>
                  </a:outerShdw>
                </a:effectLst>
                <a:latin typeface="Cambria" pitchFamily="18" charset="0"/>
              </a:rPr>
              <a:t>24/7</a:t>
            </a:r>
            <a:r>
              <a:rPr lang="en-US" sz="2400" b="1" dirty="0" smtClean="0">
                <a:latin typeface="Cambria" pitchFamily="18" charset="0"/>
              </a:rPr>
              <a:t> at the touch of a button, we too quickly forget the need for flesh-and-blood presence.  Nothing can ever take the place of a real person spending real time and sharing real space with other real people.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6:21 – 22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did not just send </a:t>
            </a:r>
            <a:r>
              <a:rPr lang="en-US" sz="2400" b="1" dirty="0" smtClean="0">
                <a:effectLst>
                  <a:outerShdw blurRad="38100" dist="38100" dir="2700000" algn="tl">
                    <a:srgbClr val="000000">
                      <a:alpha val="43137"/>
                    </a:srgbClr>
                  </a:outerShdw>
                </a:effectLst>
                <a:latin typeface="Cambria" pitchFamily="18" charset="0"/>
              </a:rPr>
              <a:t>Tychicus</a:t>
            </a:r>
            <a:r>
              <a:rPr lang="en-US" sz="2400" b="1" dirty="0" smtClean="0">
                <a:latin typeface="Cambria" pitchFamily="18" charset="0"/>
              </a:rPr>
              <a:t> to Ephesus to share information that could have been accomplished through a letter.  Rather, </a:t>
            </a:r>
            <a:r>
              <a:rPr lang="en-US" sz="2400" b="1" dirty="0" smtClean="0">
                <a:effectLst>
                  <a:outerShdw blurRad="38100" dist="38100" dir="2700000" algn="tl">
                    <a:srgbClr val="000000">
                      <a:alpha val="43137"/>
                    </a:srgbClr>
                  </a:outerShdw>
                </a:effectLst>
                <a:latin typeface="Cambria" pitchFamily="18" charset="0"/>
              </a:rPr>
              <a:t>Tychicus</a:t>
            </a:r>
            <a:r>
              <a:rPr lang="en-US" sz="2400" b="1" dirty="0" smtClean="0">
                <a:latin typeface="Cambria" pitchFamily="18" charset="0"/>
              </a:rPr>
              <a:t> was to share his very self, something that would comfort the hearts of the Ephesian believers (</a:t>
            </a:r>
            <a:r>
              <a:rPr lang="en-US" sz="2400" b="1" dirty="0" smtClean="0">
                <a:effectLst>
                  <a:outerShdw blurRad="38100" dist="38100" dir="2700000" algn="tl">
                    <a:srgbClr val="000000">
                      <a:alpha val="43137"/>
                    </a:srgbClr>
                  </a:outerShdw>
                </a:effectLst>
                <a:latin typeface="Cambria" pitchFamily="18" charset="0"/>
              </a:rPr>
              <a:t>6:22</a:t>
            </a:r>
            <a:r>
              <a:rPr lang="en-US" sz="2400" b="1" dirty="0" smtClean="0">
                <a:latin typeface="Cambria" pitchFamily="18" charset="0"/>
              </a:rPr>
              <a:t>).   </a:t>
            </a:r>
          </a:p>
          <a:p>
            <a:pPr indent="457200">
              <a:spcAft>
                <a:spcPts val="1200"/>
              </a:spcAft>
            </a:pPr>
            <a:r>
              <a:rPr lang="en-US" sz="2400" b="1" dirty="0" smtClean="0">
                <a:latin typeface="Cambria" pitchFamily="18" charset="0"/>
              </a:rPr>
              <a:t>This ministry of personal presence is exactly how God Himself works in our lives.  Think about it:  If information were all we needed, God could have just left us with the Bible, a book filled with inspired, inerrant, infallible information and reliable answers.  The Bible is essential for our spiritual growth and health, and we would be lost without it.  Yet to leave us only the written Word of God would have been to leave us as “orphans.”  Without the revelation of Jesus Christ and the presence of the Holy Spirit</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6:21 – 22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Without the revelation of Jesus Christ and the presence of the Holy Spirit, we wouldn’t be able to make heads or tails of the Bible, nor would we be able to apply it to our lives.   </a:t>
            </a:r>
          </a:p>
          <a:p>
            <a:pPr indent="457200">
              <a:spcAft>
                <a:spcPts val="1200"/>
              </a:spcAft>
            </a:pPr>
            <a:r>
              <a:rPr lang="en-US" sz="2400" b="1" dirty="0" smtClean="0">
                <a:latin typeface="Cambria" pitchFamily="18" charset="0"/>
              </a:rPr>
              <a:t>God desires to dwell with us, among us, even </a:t>
            </a:r>
            <a:r>
              <a:rPr lang="en-US" sz="2400" b="1" i="1" dirty="0" smtClean="0">
                <a:effectLst>
                  <a:outerShdw blurRad="38100" dist="38100" dir="2700000" algn="tl">
                    <a:srgbClr val="000000">
                      <a:alpha val="43137"/>
                    </a:srgbClr>
                  </a:outerShdw>
                </a:effectLst>
                <a:latin typeface="Cambria" pitchFamily="18" charset="0"/>
              </a:rPr>
              <a:t>within</a:t>
            </a:r>
            <a:r>
              <a:rPr lang="en-US" sz="2400" b="1" dirty="0" smtClean="0">
                <a:latin typeface="Cambria" pitchFamily="18" charset="0"/>
              </a:rPr>
              <a:t> us.  The Bible is a means to that end: a personal relationship of “God with us.”  The Son of God—Himself truly God—”became flesh, and dwelt among us” (</a:t>
            </a:r>
            <a:r>
              <a:rPr lang="en-US" sz="2400" b="1" dirty="0" smtClean="0">
                <a:effectLst>
                  <a:outerShdw blurRad="38100" dist="38100" dir="2700000" algn="tl">
                    <a:srgbClr val="000000">
                      <a:alpha val="43137"/>
                    </a:srgbClr>
                  </a:outerShdw>
                </a:effectLst>
                <a:latin typeface="Cambria" pitchFamily="18" charset="0"/>
              </a:rPr>
              <a:t>John 1:14</a:t>
            </a:r>
            <a:r>
              <a:rPr lang="en-US" sz="2400" b="1" dirty="0" smtClean="0">
                <a:latin typeface="Cambria" pitchFamily="18" charset="0"/>
              </a:rPr>
              <a:t>).  People heard Him speak, saw Him with their eyes, and touched Him with their hands—the very “Word of Life” (</a:t>
            </a:r>
            <a:r>
              <a:rPr lang="en-US" sz="2400" b="1" dirty="0" smtClean="0">
                <a:effectLst>
                  <a:outerShdw blurRad="38100" dist="38100" dir="2700000" algn="tl">
                    <a:srgbClr val="000000">
                      <a:alpha val="43137"/>
                    </a:srgbClr>
                  </a:outerShdw>
                </a:effectLst>
                <a:latin typeface="Cambria" pitchFamily="18" charset="0"/>
              </a:rPr>
              <a:t>1John 1:1</a:t>
            </a:r>
            <a:r>
              <a:rPr lang="en-US" sz="2400" b="1" dirty="0" smtClean="0">
                <a:latin typeface="Cambria" pitchFamily="18" charset="0"/>
              </a:rPr>
              <a:t>).  </a:t>
            </a:r>
          </a:p>
          <a:p>
            <a:pPr indent="457200">
              <a:spcAft>
                <a:spcPts val="1200"/>
              </a:spcAft>
            </a:pPr>
            <a:r>
              <a:rPr lang="en-US" sz="2400" b="1" dirty="0" smtClean="0">
                <a:latin typeface="Cambria" pitchFamily="18" charset="0"/>
              </a:rPr>
              <a:t>Then when Christ ascended to heaven, He deliberately chose not to leave us alone.  His personal presence is mediated to us through the Spirit of God—Himself truly God—who has come to indwell believers (</a:t>
            </a:r>
            <a:r>
              <a:rPr lang="en-US" sz="2400" b="1" dirty="0" smtClean="0">
                <a:effectLst>
                  <a:outerShdw blurRad="38100" dist="38100" dir="2700000" algn="tl">
                    <a:srgbClr val="000000">
                      <a:alpha val="43137"/>
                    </a:srgbClr>
                  </a:outerShdw>
                </a:effectLst>
                <a:latin typeface="Cambria" pitchFamily="18" charset="0"/>
              </a:rPr>
              <a:t>John 16:7</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6:21 – 22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practical implications of the principles of team ministry and personal presence are significant .  First, those who are tempted to “go it alone” in ministry or the Christian life need to stand against that temptation.  </a:t>
            </a:r>
          </a:p>
          <a:p>
            <a:pPr indent="457200">
              <a:spcAft>
                <a:spcPts val="1200"/>
              </a:spcAft>
            </a:pPr>
            <a:r>
              <a:rPr lang="en-US" sz="2400" b="1" dirty="0" smtClean="0">
                <a:latin typeface="Cambria" pitchFamily="18" charset="0"/>
              </a:rPr>
              <a:t>God has designed us to live in harmony and to grow in community—to refresh others and to be refreshed, to encourage others and to be encouraged, to care for others and to be cared for by others, to give empathy and to receive it, to love and to be loved, to be accountable, affectionate, vulnerable, and sociable.   </a:t>
            </a:r>
          </a:p>
          <a:p>
            <a:pPr indent="457200">
              <a:spcAft>
                <a:spcPts val="1200"/>
              </a:spcAft>
            </a:pPr>
            <a:r>
              <a:rPr lang="en-US" sz="2400" b="1" dirty="0" smtClean="0">
                <a:latin typeface="Cambria" pitchFamily="18" charset="0"/>
              </a:rPr>
              <a:t>Furthermore, there is strength in numbers.  We need each other desperately.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6:21 – 22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Second, those of us addicted to forms of communication that prevent personal presence need to strip away some of these barriers to true </a:t>
            </a:r>
            <a:r>
              <a:rPr lang="en-US" sz="2400" b="1" i="1" dirty="0" smtClean="0">
                <a:effectLst>
                  <a:outerShdw blurRad="38100" dist="38100" dir="2700000" algn="tl">
                    <a:srgbClr val="000000">
                      <a:alpha val="43137"/>
                    </a:srgbClr>
                  </a:outerShdw>
                </a:effectLst>
                <a:latin typeface="Cambria" pitchFamily="18" charset="0"/>
              </a:rPr>
              <a:t>incarnational ministry</a:t>
            </a:r>
            <a:r>
              <a:rPr lang="en-US" sz="2400" b="1" dirty="0" smtClean="0">
                <a:latin typeface="Cambria" pitchFamily="18" charset="0"/>
              </a:rPr>
              <a:t>.  It might be time to turn off your cell phone, close your laptop, stop staring at your iPad, log off of your social network, and start investing real time with real people.</a:t>
            </a:r>
          </a:p>
          <a:p>
            <a:pPr indent="457200">
              <a:spcAft>
                <a:spcPts val="1200"/>
              </a:spcAft>
            </a:pPr>
            <a:r>
              <a:rPr lang="en-US" sz="2400" b="1" dirty="0" smtClean="0">
                <a:latin typeface="Cambria" pitchFamily="18" charset="0"/>
              </a:rPr>
              <a:t>Represent Christ to others.  Share the presence of the Holy Spirit as He encourages others through you.  Invite others into your private world.  Someday, as the shades of your earthly life begin to draw closed, you’ll be glad you did.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6:21 – 22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2123658"/>
          </a:xfrm>
          <a:prstGeom prst="rect">
            <a:avLst/>
          </a:prstGeom>
          <a:gradFill>
            <a:gsLst>
              <a:gs pos="0">
                <a:srgbClr val="5E9EFF"/>
              </a:gs>
              <a:gs pos="39999">
                <a:srgbClr val="85C2FF"/>
              </a:gs>
              <a:gs pos="70000">
                <a:srgbClr val="C4D6EB"/>
              </a:gs>
              <a:gs pos="100000">
                <a:srgbClr val="FFEBFA"/>
              </a:gs>
            </a:gsLst>
            <a:lin ang="5400000" scaled="0"/>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3000" b="1" baseline="30000" dirty="0" smtClean="0">
                <a:effectLst>
                  <a:outerShdw blurRad="38100" dist="38100" dir="2700000" algn="tl">
                    <a:srgbClr val="000000">
                      <a:alpha val="43137"/>
                    </a:srgbClr>
                  </a:outerShdw>
                </a:effectLst>
                <a:latin typeface="Georgia" pitchFamily="18" charset="0"/>
              </a:rPr>
              <a:t>23</a:t>
            </a:r>
            <a:r>
              <a:rPr lang="en-US" sz="3000" i="1" dirty="0" smtClean="0">
                <a:latin typeface="Georgia" pitchFamily="18" charset="0"/>
              </a:rPr>
              <a:t>Peace to the brothers and sisters, and love with faith from God the Father and the Lord Jesus Christ.  </a:t>
            </a:r>
            <a:r>
              <a:rPr lang="en-US" sz="3000" b="1" baseline="30000" dirty="0" smtClean="0">
                <a:effectLst>
                  <a:outerShdw blurRad="38100" dist="38100" dir="2700000" algn="tl">
                    <a:srgbClr val="000000">
                      <a:alpha val="43137"/>
                    </a:srgbClr>
                  </a:outerShdw>
                </a:effectLst>
                <a:latin typeface="Georgia" pitchFamily="18" charset="0"/>
              </a:rPr>
              <a:t>24</a:t>
            </a:r>
            <a:r>
              <a:rPr lang="en-US" sz="3000" i="1" dirty="0" smtClean="0">
                <a:latin typeface="Georgia" pitchFamily="18" charset="0"/>
              </a:rPr>
              <a:t>Grace to all who love our Lord Jesus Christ with an undying love.</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6:23 – 24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As Paul beautifully began his letter, so he eloquently closes it.  He extends  a blessing of peace, love, and faith from God the Father and the Lord Jesus (</a:t>
            </a:r>
            <a:r>
              <a:rPr lang="en-US" sz="2400" b="1" dirty="0" smtClean="0">
                <a:effectLst>
                  <a:outerShdw blurRad="38100" dist="38100" dir="2700000" algn="tl">
                    <a:srgbClr val="000000">
                      <a:alpha val="43137"/>
                    </a:srgbClr>
                  </a:outerShdw>
                </a:effectLst>
                <a:latin typeface="Cambria" pitchFamily="18" charset="0"/>
              </a:rPr>
              <a:t>6:23</a:t>
            </a:r>
            <a:r>
              <a:rPr lang="en-US" sz="2400" b="1" dirty="0" smtClean="0">
                <a:latin typeface="Cambria" pitchFamily="18" charset="0"/>
              </a:rPr>
              <a:t>).  It’s almost as though Paul were summing up the main themes of the entire letter to the Ephesians.  </a:t>
            </a:r>
          </a:p>
          <a:p>
            <a:pPr indent="457200">
              <a:spcAft>
                <a:spcPts val="1200"/>
              </a:spcAft>
            </a:pPr>
            <a:r>
              <a:rPr lang="en-US" sz="2400" b="1" dirty="0" smtClean="0">
                <a:latin typeface="Cambria" pitchFamily="18" charset="0"/>
              </a:rPr>
              <a:t>Since Christ has established peace with God and between believers (</a:t>
            </a:r>
            <a:r>
              <a:rPr lang="en-US" sz="2400" b="1" dirty="0" smtClean="0">
                <a:effectLst>
                  <a:outerShdw blurRad="38100" dist="38100" dir="2700000" algn="tl">
                    <a:srgbClr val="000000">
                      <a:alpha val="43137"/>
                    </a:srgbClr>
                  </a:outerShdw>
                </a:effectLst>
                <a:latin typeface="Cambria" pitchFamily="18" charset="0"/>
              </a:rPr>
              <a:t>2:14-15</a:t>
            </a:r>
            <a:r>
              <a:rPr lang="en-US" sz="2400" b="1" dirty="0" smtClean="0">
                <a:latin typeface="Cambria" pitchFamily="18" charset="0"/>
              </a:rPr>
              <a:t>), those called by His name are to live out that peace, “being diligent to preserve the unity of the Spirit in the bond of peace” (</a:t>
            </a:r>
            <a:r>
              <a:rPr lang="en-US" sz="2400" b="1" dirty="0" smtClean="0">
                <a:effectLst>
                  <a:outerShdw blurRad="38100" dist="38100" dir="2700000" algn="tl">
                    <a:srgbClr val="000000">
                      <a:alpha val="43137"/>
                    </a:srgbClr>
                  </a:outerShdw>
                </a:effectLst>
                <a:latin typeface="Cambria" pitchFamily="18" charset="0"/>
              </a:rPr>
              <a:t>4:3</a:t>
            </a:r>
            <a:r>
              <a:rPr lang="en-US" sz="2400" b="1" dirty="0" smtClean="0">
                <a:latin typeface="Cambria" pitchFamily="18" charset="0"/>
              </a:rPr>
              <a:t>).</a:t>
            </a:r>
          </a:p>
          <a:p>
            <a:pPr indent="457200">
              <a:spcAft>
                <a:spcPts val="1200"/>
              </a:spcAft>
            </a:pPr>
            <a:r>
              <a:rPr lang="en-US" sz="2400" b="1" dirty="0" smtClean="0">
                <a:latin typeface="Cambria" pitchFamily="18" charset="0"/>
              </a:rPr>
              <a:t>This peaceful way of life was first on Paul’s mind, and close behind it was love—the basis for achieving peace.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6:23 – 24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Knowing that all the doctrinal precision in the world meant nothing without love for Christ and for each other (</a:t>
            </a:r>
            <a:r>
              <a:rPr lang="en-US" sz="2400" b="1" dirty="0" smtClean="0">
                <a:effectLst>
                  <a:outerShdw blurRad="38100" dist="38100" dir="2700000" algn="tl">
                    <a:srgbClr val="000000">
                      <a:alpha val="43137"/>
                    </a:srgbClr>
                  </a:outerShdw>
                </a:effectLst>
                <a:latin typeface="Cambria" pitchFamily="18" charset="0"/>
              </a:rPr>
              <a:t>1Cor 13:1-3</a:t>
            </a:r>
            <a:r>
              <a:rPr lang="en-US" sz="2400" b="1" dirty="0" smtClean="0">
                <a:latin typeface="Cambria" pitchFamily="18" charset="0"/>
              </a:rPr>
              <a:t>), Paul repeatedly urged his readers to have an incorruptible love of Jesus Christ and a faithful love of the brethren (</a:t>
            </a:r>
            <a:r>
              <a:rPr lang="en-US" sz="2400" b="1" dirty="0" smtClean="0">
                <a:effectLst>
                  <a:outerShdw blurRad="38100" dist="38100" dir="2700000" algn="tl">
                    <a:srgbClr val="000000">
                      <a:alpha val="43137"/>
                    </a:srgbClr>
                  </a:outerShdw>
                </a:effectLst>
                <a:latin typeface="Cambria" pitchFamily="18" charset="0"/>
              </a:rPr>
              <a:t>6:23-24</a:t>
            </a:r>
            <a:r>
              <a:rPr lang="en-US" sz="2400" b="1" dirty="0" smtClean="0">
                <a:latin typeface="Cambria" pitchFamily="18" charset="0"/>
              </a:rPr>
              <a:t>).  </a:t>
            </a:r>
          </a:p>
          <a:p>
            <a:pPr indent="457200">
              <a:spcAft>
                <a:spcPts val="1200"/>
              </a:spcAft>
            </a:pPr>
            <a:r>
              <a:rPr lang="en-US" sz="2400" b="1" dirty="0" smtClean="0">
                <a:latin typeface="Cambria" pitchFamily="18" charset="0"/>
              </a:rPr>
              <a:t>How many times had Paul reminded the Ephesians of God’s love for them and their love for others?  Interestingly, Paul uses the noun for “love” (</a:t>
            </a:r>
            <a:r>
              <a:rPr lang="en-US" sz="2400" b="1" i="1" dirty="0" smtClean="0">
                <a:effectLst>
                  <a:outerShdw blurRad="38100" dist="38100" dir="2700000" algn="tl">
                    <a:srgbClr val="000000">
                      <a:alpha val="43137"/>
                    </a:srgbClr>
                  </a:outerShdw>
                </a:effectLst>
                <a:latin typeface="Cambria" pitchFamily="18" charset="0"/>
              </a:rPr>
              <a:t>agape</a:t>
            </a:r>
            <a:r>
              <a:rPr lang="en-US" sz="2400" b="1" dirty="0" smtClean="0">
                <a:latin typeface="Cambria" pitchFamily="18" charset="0"/>
              </a:rPr>
              <a:t>) ten times in Ephesians.  In fact, Ephesians averages more references to love per chapter than any of Paul’s other writings. </a:t>
            </a:r>
          </a:p>
          <a:p>
            <a:pPr indent="457200">
              <a:spcAft>
                <a:spcPts val="1200"/>
              </a:spcAft>
            </a:pPr>
            <a:r>
              <a:rPr lang="en-US" sz="2400" b="1" dirty="0" smtClean="0">
                <a:latin typeface="Cambria" pitchFamily="18" charset="0"/>
              </a:rPr>
              <a:t>Given this strong emphasis on love, it’s sadly ironic that the church in Ephesus seems to have passed down everything to the next generation but that all-important fruit of the Spirit: “</a:t>
            </a:r>
            <a:r>
              <a:rPr lang="en-US" sz="2400" b="1" dirty="0" smtClean="0">
                <a:effectLst>
                  <a:outerShdw blurRad="38100" dist="38100" dir="2700000" algn="tl">
                    <a:srgbClr val="000000">
                      <a:alpha val="43137"/>
                    </a:srgbClr>
                  </a:outerShdw>
                </a:effectLst>
                <a:latin typeface="Cambria" pitchFamily="18" charset="0"/>
              </a:rPr>
              <a:t>LOVE</a:t>
            </a:r>
            <a:r>
              <a:rPr lang="en-US" sz="2400" b="1" dirty="0" smtClean="0">
                <a:latin typeface="Cambria" pitchFamily="18" charset="0"/>
              </a:rPr>
              <a:t>.”</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6:23 – 24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57020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As in all his letters, Paul wraps up the message to the Ephesians with some personal greetings and an encouraging farewell.  Though some would be tempted to rush through the last few verses as a “throwaway” postlude with no doctrinal or practical meat, </a:t>
            </a:r>
            <a:r>
              <a:rPr lang="en-US" sz="2400" b="1" i="1" dirty="0" smtClean="0">
                <a:effectLst>
                  <a:outerShdw blurRad="38100" dist="38100" dir="2700000" algn="tl">
                    <a:srgbClr val="000000">
                      <a:alpha val="43137"/>
                    </a:srgbClr>
                  </a:outerShdw>
                </a:effectLst>
                <a:latin typeface="Cambria" pitchFamily="18" charset="0"/>
              </a:rPr>
              <a:t>don’t do it!</a:t>
            </a:r>
            <a:r>
              <a:rPr lang="en-US" sz="2400" b="1" dirty="0" smtClean="0">
                <a:latin typeface="Cambria" pitchFamily="18" charset="0"/>
              </a:rPr>
              <a:t>  </a:t>
            </a:r>
          </a:p>
          <a:p>
            <a:pPr indent="457200">
              <a:spcAft>
                <a:spcPts val="1200"/>
              </a:spcAft>
            </a:pPr>
            <a:r>
              <a:rPr lang="en-US" sz="2400" b="1" dirty="0" smtClean="0">
                <a:latin typeface="Cambria" pitchFamily="18" charset="0"/>
              </a:rPr>
              <a:t>Remember that “all Scripture is inspired by God and profitable for teaching, for reproof, for correction, for training in righteousness; so that the man of God may be adequate, equipped for every good work” (</a:t>
            </a:r>
            <a:r>
              <a:rPr lang="en-US" sz="2400" b="1" dirty="0" smtClean="0">
                <a:effectLst>
                  <a:outerShdw blurRad="38100" dist="38100" dir="2700000" algn="tl">
                    <a:srgbClr val="000000">
                      <a:alpha val="43137"/>
                    </a:srgbClr>
                  </a:outerShdw>
                </a:effectLst>
                <a:latin typeface="Cambria" pitchFamily="18" charset="0"/>
              </a:rPr>
              <a:t>2Tim 3:16-17</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ch6  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About thirty-five years later, Christ Himself, through the apostle John, had this to say to the church at Ephesus </a:t>
            </a:r>
            <a:r>
              <a:rPr lang="en-US" sz="24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“But I have this against you, that you have left your first love.  Therefore remember from where you have fallen, and repent and do the deeds you did at first”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Rev 2:4-5</a:t>
            </a:r>
            <a:r>
              <a:rPr lang="en-US" sz="2400" b="1" dirty="0" smtClean="0">
                <a:latin typeface="Cambria" pitchFamily="18" charset="0"/>
              </a:rPr>
              <a:t>). </a:t>
            </a:r>
          </a:p>
          <a:p>
            <a:pPr indent="457200">
              <a:spcAft>
                <a:spcPts val="1200"/>
              </a:spcAft>
            </a:pPr>
            <a:r>
              <a:rPr lang="en-US" sz="2400" b="1" dirty="0" smtClean="0">
                <a:latin typeface="Cambria" pitchFamily="18" charset="0"/>
              </a:rPr>
              <a:t>What a valuable lesson to learn from the Ephesians!  Let’s remember to stand firm in doctrinal truth without losing our love for God, our love for fellow believers, and our love for the lost.</a:t>
            </a:r>
          </a:p>
          <a:p>
            <a:pPr indent="457200">
              <a:spcAft>
                <a:spcPts val="1200"/>
              </a:spcAft>
            </a:pPr>
            <a:r>
              <a:rPr lang="en-US" sz="2400" b="1" dirty="0" smtClean="0">
                <a:latin typeface="Cambria" pitchFamily="18" charset="0"/>
              </a:rPr>
              <a:t>Because we have received new life through Jesus Christ by grace through faith alone, let’s live out that new life of love by the power of the Holy Spirit.  When we yield to His transforming grace, we can be assured that the Spirit will do everything necessary to help us wrap up well.</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6:23 – 24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04698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Then we will be able to say the same words Paul said when he wrote his final words to </a:t>
            </a:r>
            <a:r>
              <a:rPr lang="en-US" sz="2400" b="1" dirty="0" smtClean="0">
                <a:effectLst>
                  <a:outerShdw blurRad="38100" dist="38100" dir="2700000" algn="tl">
                    <a:srgbClr val="000000">
                      <a:alpha val="43137"/>
                    </a:srgbClr>
                  </a:outerShdw>
                </a:effectLst>
                <a:latin typeface="Cambria" pitchFamily="18" charset="0"/>
              </a:rPr>
              <a:t>Timothy</a:t>
            </a:r>
            <a:r>
              <a:rPr lang="en-US" sz="2400" b="1" dirty="0" smtClean="0">
                <a:latin typeface="Cambria" pitchFamily="18" charset="0"/>
              </a:rPr>
              <a:t>, who was by then the Pastor of the great church at Ephesus </a:t>
            </a:r>
            <a:r>
              <a:rPr lang="en-US" sz="24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“I have fought a good fight, I have finished my course, I have kept the faith.  </a:t>
            </a:r>
            <a:r>
              <a:rPr lang="en-US" sz="2400" b="1" baseline="30000" dirty="0" smtClean="0">
                <a:effectLst>
                  <a:outerShdw blurRad="38100" dist="38100" dir="2700000" algn="tl">
                    <a:srgbClr val="000000">
                      <a:alpha val="43137"/>
                    </a:srgbClr>
                  </a:outerShdw>
                </a:effectLst>
                <a:latin typeface="Cambria" pitchFamily="18" charset="0"/>
              </a:rPr>
              <a:t>8</a:t>
            </a:r>
            <a:r>
              <a:rPr lang="en-US" sz="2400" b="1" i="1" dirty="0" smtClean="0">
                <a:latin typeface="Cambria" pitchFamily="18" charset="0"/>
              </a:rPr>
              <a:t>Henceforth there is laid up for me a crown of righteousness, which the Lord, the righteous judge, shall give me at that day: and not to me only, but unto all them also that love his appearing”</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2Tim 4:7-8</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6:23 – 24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pic>
        <p:nvPicPr>
          <p:cNvPr id="49154" name="Picture 2" descr="What Does Ephesians 6:23 Mean?"/>
          <p:cNvPicPr>
            <a:picLocks noChangeAspect="1" noChangeArrowheads="1"/>
          </p:cNvPicPr>
          <p:nvPr/>
        </p:nvPicPr>
        <p:blipFill>
          <a:blip r:embed="rId2" cstate="print"/>
          <a:srcRect b="5769"/>
          <a:stretch>
            <a:fillRect/>
          </a:stretch>
        </p:blipFill>
        <p:spPr bwMode="auto">
          <a:xfrm>
            <a:off x="457200" y="457200"/>
            <a:ext cx="8305800" cy="5869964"/>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diamond(out)">
                                      <p:cBhvr>
                                        <p:cTn id="7" dur="20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Being both profoundly theological and practical, Paul’s letter to the Ephesians strikes at the heart of the Christian life.  The first half (</a:t>
            </a:r>
            <a:r>
              <a:rPr lang="en-US" sz="2400" b="1" dirty="0" smtClean="0">
                <a:effectLst>
                  <a:outerShdw blurRad="38100" dist="38100" dir="2700000" algn="tl">
                    <a:srgbClr val="000000">
                      <a:alpha val="43137"/>
                    </a:srgbClr>
                  </a:outerShdw>
                </a:effectLst>
                <a:latin typeface="Cambria" pitchFamily="18" charset="0"/>
              </a:rPr>
              <a:t>Eph. 1 – 3</a:t>
            </a:r>
            <a:r>
              <a:rPr lang="en-US" sz="2400" b="1" dirty="0" smtClean="0">
                <a:latin typeface="Cambria" pitchFamily="18" charset="0"/>
              </a:rPr>
              <a:t>) emphasizes our new position in Christ—forgiven and justified by grace through faith.  The second half (</a:t>
            </a:r>
            <a:r>
              <a:rPr lang="en-US" sz="2400" b="1" dirty="0" smtClean="0">
                <a:effectLst>
                  <a:outerShdw blurRad="38100" dist="38100" dir="2700000" algn="tl">
                    <a:srgbClr val="000000">
                      <a:alpha val="43137"/>
                    </a:srgbClr>
                  </a:outerShdw>
                </a:effectLst>
                <a:latin typeface="Cambria" pitchFamily="18" charset="0"/>
              </a:rPr>
              <a:t>Eph. 4 – 6</a:t>
            </a:r>
            <a:r>
              <a:rPr lang="en-US" sz="2400" b="1" dirty="0" smtClean="0">
                <a:latin typeface="Cambria" pitchFamily="18" charset="0"/>
              </a:rPr>
              <a:t>) puts these truths into practice, emphasizing love and good works.  </a:t>
            </a:r>
          </a:p>
          <a:p>
            <a:pPr indent="457200">
              <a:spcAft>
                <a:spcPts val="1200"/>
              </a:spcAft>
            </a:pPr>
            <a:r>
              <a:rPr lang="en-US" sz="2400" b="1" dirty="0" smtClean="0">
                <a:latin typeface="Cambria" pitchFamily="18" charset="0"/>
              </a:rPr>
              <a:t>This simple structure clarifies the relationship between faith and practice, between description and prescription, between a firm footing in doctrine and practical steps of faith.  If right doctrine and right practice were two guardrails along a straight road, few Christians would stay in the center of their spiritual journey very long before they drifted toward one extreme or another, throwing sparks and causing all kinds of damage.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Wrapping up well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As we wrap up our study of this doctrinally rich and practically enriching letter, ask yourself: Where do you find yourself on this road?  There are </a:t>
            </a:r>
            <a:r>
              <a:rPr lang="en-US" sz="2400" b="1" i="1" u="sng" dirty="0" smtClean="0">
                <a:latin typeface="Cambria" pitchFamily="18" charset="0"/>
              </a:rPr>
              <a:t>four</a:t>
            </a:r>
            <a:r>
              <a:rPr lang="en-US" sz="2400" b="1" dirty="0" smtClean="0">
                <a:latin typeface="Cambria" pitchFamily="18" charset="0"/>
              </a:rPr>
              <a:t> </a:t>
            </a:r>
            <a:r>
              <a:rPr lang="en-US" sz="2400" b="1" i="1" u="sng" dirty="0" smtClean="0">
                <a:latin typeface="Cambria" pitchFamily="18" charset="0"/>
              </a:rPr>
              <a:t>basic</a:t>
            </a:r>
            <a:r>
              <a:rPr lang="en-US" sz="2400" b="1" dirty="0" smtClean="0">
                <a:latin typeface="Cambria" pitchFamily="18" charset="0"/>
              </a:rPr>
              <a:t> </a:t>
            </a:r>
            <a:r>
              <a:rPr lang="en-US" sz="2400" b="1" i="1" u="sng" dirty="0" smtClean="0">
                <a:latin typeface="Cambria" pitchFamily="18" charset="0"/>
              </a:rPr>
              <a:t>possibilities</a:t>
            </a:r>
            <a:r>
              <a:rPr lang="en-US" sz="2400" b="1" dirty="0" smtClean="0">
                <a:effectLst>
                  <a:outerShdw blurRad="38100" dist="38100" dir="2700000" algn="tl">
                    <a:srgbClr val="000000">
                      <a:alpha val="43137"/>
                    </a:srgbClr>
                  </a:outerShdw>
                </a:effectLst>
                <a:latin typeface="Cambria" pitchFamily="18" charset="0"/>
              </a:rPr>
              <a:t>:</a:t>
            </a:r>
          </a:p>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1]</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Puffed up by data</a:t>
            </a:r>
            <a:r>
              <a:rPr lang="en-US" sz="2400" b="1" dirty="0" smtClean="0">
                <a:latin typeface="Cambria" pitchFamily="18" charset="0"/>
              </a:rPr>
              <a:t> – </a:t>
            </a:r>
            <a:r>
              <a:rPr lang="en-US" sz="2400" b="1" dirty="0" smtClean="0">
                <a:effectLst>
                  <a:outerShdw blurRad="38100" dist="38100" dir="2700000" algn="tl">
                    <a:srgbClr val="000000">
                      <a:alpha val="43137"/>
                    </a:srgbClr>
                  </a:outerShdw>
                </a:effectLst>
                <a:latin typeface="Cambria" pitchFamily="18" charset="0"/>
              </a:rPr>
              <a:t>1Corinthians 8:1 &gt;</a:t>
            </a:r>
            <a:r>
              <a:rPr lang="en-US" sz="2400" b="1" dirty="0" smtClean="0">
                <a:latin typeface="Cambria" pitchFamily="18" charset="0"/>
              </a:rPr>
              <a:t> </a:t>
            </a:r>
            <a:r>
              <a:rPr lang="en-US" sz="2400" i="1" dirty="0" smtClean="0">
                <a:latin typeface="Cambria" pitchFamily="18" charset="0"/>
              </a:rPr>
              <a:t>“Knowledge puffs up, but charity edifies.”</a:t>
            </a:r>
            <a:r>
              <a:rPr lang="en-US" sz="2400" b="1" dirty="0" smtClean="0">
                <a:latin typeface="Cambria" pitchFamily="18" charset="0"/>
              </a:rPr>
              <a:t>  </a:t>
            </a:r>
          </a:p>
          <a:p>
            <a:pPr indent="457200">
              <a:spcAft>
                <a:spcPts val="1200"/>
              </a:spcAft>
            </a:pPr>
            <a:r>
              <a:rPr lang="en-US" sz="2400" b="1" dirty="0" smtClean="0">
                <a:latin typeface="Cambria" pitchFamily="18" charset="0"/>
              </a:rPr>
              <a:t>Perhaps you spend your time, energy, and resources acquiring biblical theological, and historical knowledge.  You have a regimented devotional time that looks more like preparing for an exam than spending intimate moments with the personal God you love.  At the same time you have few outlets for actually expressing your faith—except, perhaps, those occasions when you teach, discuss, argue, or debate doctrine.  If this describes you, then meditate on </a:t>
            </a:r>
            <a:r>
              <a:rPr lang="en-US" sz="2400" b="1" dirty="0" smtClean="0">
                <a:effectLst>
                  <a:outerShdw blurRad="38100" dist="38100" dir="2700000" algn="tl">
                    <a:srgbClr val="000000">
                      <a:alpha val="43137"/>
                    </a:srgbClr>
                  </a:outerShdw>
                </a:effectLst>
                <a:latin typeface="Cambria" pitchFamily="18" charset="0"/>
              </a:rPr>
              <a:t>Eccl. 12:12</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1Cor. 8:1-3</a:t>
            </a:r>
            <a:r>
              <a:rPr lang="en-US" sz="2400" b="1" dirty="0" smtClean="0">
                <a:latin typeface="Cambria" pitchFamily="18" charset="0"/>
              </a:rPr>
              <a:t> and </a:t>
            </a:r>
            <a:r>
              <a:rPr lang="en-US" sz="2400" b="1" dirty="0" smtClean="0">
                <a:effectLst>
                  <a:outerShdw blurRad="38100" dist="38100" dir="2700000" algn="tl">
                    <a:srgbClr val="000000">
                      <a:alpha val="43137"/>
                    </a:srgbClr>
                  </a:outerShdw>
                </a:effectLst>
                <a:latin typeface="Cambria" pitchFamily="18" charset="0"/>
              </a:rPr>
              <a:t>James 1:22-25</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Wrapping up well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2]</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Zeal without knowledge</a:t>
            </a:r>
            <a:r>
              <a:rPr lang="en-US" sz="2400" b="1" dirty="0" smtClean="0">
                <a:latin typeface="Cambria" pitchFamily="18" charset="0"/>
              </a:rPr>
              <a:t> – </a:t>
            </a:r>
            <a:r>
              <a:rPr lang="en-US" sz="2400" b="1" dirty="0" smtClean="0">
                <a:effectLst>
                  <a:outerShdw blurRad="38100" dist="38100" dir="2700000" algn="tl">
                    <a:srgbClr val="000000">
                      <a:alpha val="43137"/>
                    </a:srgbClr>
                  </a:outerShdw>
                </a:effectLst>
                <a:latin typeface="Cambria" pitchFamily="18" charset="0"/>
              </a:rPr>
              <a:t>2Timothy 2:15 &gt;</a:t>
            </a:r>
            <a:r>
              <a:rPr lang="en-US" sz="2400" b="1" dirty="0" smtClean="0">
                <a:latin typeface="Cambria" pitchFamily="18" charset="0"/>
              </a:rPr>
              <a:t> </a:t>
            </a:r>
            <a:r>
              <a:rPr lang="en-US" sz="2400" i="1" dirty="0" smtClean="0">
                <a:latin typeface="Cambria" pitchFamily="18" charset="0"/>
              </a:rPr>
              <a:t>“Study to show thyself approved unto God, a workman that needs not to be ashamed, rightly dividing the word of truth.”</a:t>
            </a:r>
            <a:r>
              <a:rPr lang="en-US" sz="2400" b="1" dirty="0" smtClean="0">
                <a:latin typeface="Cambria" pitchFamily="18" charset="0"/>
              </a:rPr>
              <a:t>    </a:t>
            </a:r>
          </a:p>
          <a:p>
            <a:pPr indent="457200">
              <a:spcAft>
                <a:spcPts val="1200"/>
              </a:spcAft>
            </a:pPr>
            <a:r>
              <a:rPr lang="en-US" sz="2400" b="1" dirty="0" smtClean="0">
                <a:latin typeface="Cambria" pitchFamily="18" charset="0"/>
              </a:rPr>
              <a:t>Maybe you drift toward the other extreme.  You stand against intellectualizing the faith and avoid structured learning in order to “experience” the faith.  Perhaps the only kind of theology acceptable to you is “practical theology,” and you’d much rather learn from an uneducated pastor with years of real-life experience than a seminary professor who has spent most of his life with his nose in a book.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Wrapping up well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Your thirst for practical ministry keeps you engaged in the lives of the needy—but when it comes to responding to deep, profound questions about God, you don’t have a clue where to begin.  If this describes you, then meditate on        </a:t>
            </a:r>
            <a:r>
              <a:rPr lang="en-US" sz="2400" b="1" dirty="0" smtClean="0">
                <a:effectLst>
                  <a:outerShdw blurRad="38100" dist="38100" dir="2700000" algn="tl">
                    <a:srgbClr val="000000">
                      <a:alpha val="43137"/>
                    </a:srgbClr>
                  </a:outerShdw>
                </a:effectLst>
                <a:latin typeface="Cambria" pitchFamily="18" charset="0"/>
              </a:rPr>
              <a:t>Ezra 7:10</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1Tim. 4:13</a:t>
            </a:r>
            <a:r>
              <a:rPr lang="en-US" sz="2400" b="1" dirty="0" smtClean="0">
                <a:latin typeface="Cambria" pitchFamily="18" charset="0"/>
              </a:rPr>
              <a:t>; and </a:t>
            </a:r>
            <a:r>
              <a:rPr lang="en-US" sz="2400" b="1" dirty="0" smtClean="0">
                <a:effectLst>
                  <a:outerShdw blurRad="38100" dist="38100" dir="2700000" algn="tl">
                    <a:srgbClr val="000000">
                      <a:alpha val="43137"/>
                    </a:srgbClr>
                  </a:outerShdw>
                </a:effectLst>
                <a:latin typeface="Cambria" pitchFamily="18" charset="0"/>
              </a:rPr>
              <a:t>2Tim. 2:15</a:t>
            </a:r>
            <a:r>
              <a:rPr lang="en-US" sz="2400" b="1" dirty="0" smtClean="0">
                <a:latin typeface="Cambria" pitchFamily="18" charset="0"/>
              </a:rPr>
              <a:t>.  </a:t>
            </a:r>
          </a:p>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3]</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Broken down or burned out</a:t>
            </a:r>
            <a:r>
              <a:rPr lang="en-US" sz="2400" b="1" dirty="0" smtClean="0">
                <a:latin typeface="Cambria" pitchFamily="18" charset="0"/>
              </a:rPr>
              <a:t> – </a:t>
            </a:r>
            <a:r>
              <a:rPr lang="en-US" sz="2400" b="1" dirty="0" smtClean="0">
                <a:effectLst>
                  <a:outerShdw blurRad="38100" dist="38100" dir="2700000" algn="tl">
                    <a:srgbClr val="000000">
                      <a:alpha val="43137"/>
                    </a:srgbClr>
                  </a:outerShdw>
                </a:effectLst>
                <a:latin typeface="Cambria" pitchFamily="18" charset="0"/>
              </a:rPr>
              <a:t>Hebrews 5:11 &gt;</a:t>
            </a:r>
            <a:r>
              <a:rPr lang="en-US" sz="2400" b="1" dirty="0" smtClean="0">
                <a:latin typeface="Cambria" pitchFamily="18" charset="0"/>
              </a:rPr>
              <a:t> </a:t>
            </a:r>
            <a:r>
              <a:rPr lang="en-US" sz="2400" i="1" dirty="0" smtClean="0">
                <a:latin typeface="Cambria" pitchFamily="18" charset="0"/>
              </a:rPr>
              <a:t>“Of whom we have many things to say, and hard to be uttered, seeing ye are dull of hearing.”</a:t>
            </a:r>
            <a:r>
              <a:rPr lang="en-US" sz="2400" b="1" dirty="0" smtClean="0">
                <a:latin typeface="Cambria" pitchFamily="18" charset="0"/>
              </a:rPr>
              <a:t>    </a:t>
            </a:r>
          </a:p>
          <a:p>
            <a:pPr indent="457200">
              <a:spcAft>
                <a:spcPts val="1200"/>
              </a:spcAft>
            </a:pPr>
            <a:r>
              <a:rPr lang="en-US" sz="2400" b="1" dirty="0" smtClean="0">
                <a:latin typeface="Cambria" pitchFamily="18" charset="0"/>
              </a:rPr>
              <a:t>Maybe you’re pursuing neither knowledge nor practical experience.  Perhaps your mental, spiritual, emotional, and physical engines have finally sputtered to a stop, and you’re not advancing any longer in the Christian life.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Wrapping up well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Like those who grew “dull” in the letter to the Hebrews, you’ve stalled out on the road.  By this time you should be well advanced in Christian doctrine and practice, but instead you need a fresh dose of baby food.  If this describes you, then meditate on </a:t>
            </a:r>
            <a:r>
              <a:rPr lang="en-US" sz="2400" b="1" dirty="0" smtClean="0">
                <a:effectLst>
                  <a:outerShdw blurRad="38100" dist="38100" dir="2700000" algn="tl">
                    <a:srgbClr val="000000">
                      <a:alpha val="43137"/>
                    </a:srgbClr>
                  </a:outerShdw>
                </a:effectLst>
                <a:latin typeface="Cambria" pitchFamily="18" charset="0"/>
              </a:rPr>
              <a:t>Gal. 6:9-10</a:t>
            </a:r>
            <a:r>
              <a:rPr lang="en-US" sz="2400" b="1" dirty="0" smtClean="0">
                <a:latin typeface="Cambria" pitchFamily="18" charset="0"/>
              </a:rPr>
              <a:t> and </a:t>
            </a:r>
            <a:r>
              <a:rPr lang="en-US" sz="2400" b="1" dirty="0" smtClean="0">
                <a:effectLst>
                  <a:outerShdw blurRad="38100" dist="38100" dir="2700000" algn="tl">
                    <a:srgbClr val="000000">
                      <a:alpha val="43137"/>
                    </a:srgbClr>
                  </a:outerShdw>
                </a:effectLst>
                <a:latin typeface="Cambria" pitchFamily="18" charset="0"/>
              </a:rPr>
              <a:t>Heb. 5:11-14</a:t>
            </a:r>
            <a:r>
              <a:rPr lang="en-US" sz="2400" b="1" dirty="0" smtClean="0">
                <a:latin typeface="Cambria" pitchFamily="18" charset="0"/>
              </a:rPr>
              <a:t>.   </a:t>
            </a:r>
          </a:p>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4]</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Clicking along at a good pace</a:t>
            </a:r>
            <a:r>
              <a:rPr lang="en-US" sz="2400" b="1" dirty="0" smtClean="0">
                <a:latin typeface="Cambria" pitchFamily="18" charset="0"/>
              </a:rPr>
              <a:t> – </a:t>
            </a:r>
            <a:r>
              <a:rPr lang="en-US" sz="2400" b="1" dirty="0" smtClean="0">
                <a:effectLst>
                  <a:outerShdw blurRad="38100" dist="38100" dir="2700000" algn="tl">
                    <a:srgbClr val="000000">
                      <a:alpha val="43137"/>
                    </a:srgbClr>
                  </a:outerShdw>
                </a:effectLst>
                <a:latin typeface="Cambria" pitchFamily="18" charset="0"/>
              </a:rPr>
              <a:t>2Peter 1:8 &gt;</a:t>
            </a:r>
            <a:r>
              <a:rPr lang="en-US" sz="2400" b="1" dirty="0" smtClean="0">
                <a:latin typeface="Cambria" pitchFamily="18" charset="0"/>
              </a:rPr>
              <a:t> </a:t>
            </a:r>
            <a:r>
              <a:rPr lang="en-US" sz="2400" i="1" dirty="0" smtClean="0">
                <a:latin typeface="Cambria" pitchFamily="18" charset="0"/>
              </a:rPr>
              <a:t>“For if these things be in you, and abound, they make you that ye shall neither be barren nor unfruitful in the knowledge of our Lord Jesus Christ.”</a:t>
            </a:r>
            <a:r>
              <a:rPr lang="en-US" sz="2400" b="1" dirty="0" smtClean="0">
                <a:latin typeface="Cambria" pitchFamily="18" charset="0"/>
              </a:rPr>
              <a:t>  </a:t>
            </a:r>
          </a:p>
          <a:p>
            <a:pPr indent="457200">
              <a:spcAft>
                <a:spcPts val="1200"/>
              </a:spcAft>
            </a:pPr>
            <a:r>
              <a:rPr lang="en-US" sz="2400" b="1" dirty="0" smtClean="0">
                <a:latin typeface="Cambria" pitchFamily="18" charset="0"/>
              </a:rPr>
              <a:t>You may be at a fruitful and productive season in your walk with Christ in which you’re maintaining a healthy balance between biblical knowledge and practical application.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Wrapping up well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You’re exercising your gifts for the edification of the body of Christ and, in turn, you are being built up in the faith.  You seek reconciliation when you sin, and you strive—by the power of the Holy Spirit—to seek the Lord in all you do.  If this wholesome condition describes you, then meditate on </a:t>
            </a:r>
            <a:r>
              <a:rPr lang="en-US" sz="2400" b="1" dirty="0" smtClean="0">
                <a:effectLst>
                  <a:outerShdw blurRad="38100" dist="38100" dir="2700000" algn="tl">
                    <a:srgbClr val="000000">
                      <a:alpha val="43137"/>
                    </a:srgbClr>
                  </a:outerShdw>
                </a:effectLst>
                <a:latin typeface="Cambria" pitchFamily="18" charset="0"/>
              </a:rPr>
              <a:t>2Timothy 3:14-17</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2Peter 1:5:8</a:t>
            </a:r>
            <a:r>
              <a:rPr lang="en-US" sz="2400" b="1" dirty="0" smtClean="0">
                <a:latin typeface="Cambria" pitchFamily="18" charset="0"/>
              </a:rPr>
              <a:t>; and </a:t>
            </a:r>
            <a:r>
              <a:rPr lang="en-US" sz="2400" b="1" dirty="0" smtClean="0">
                <a:effectLst>
                  <a:outerShdw blurRad="38100" dist="38100" dir="2700000" algn="tl">
                    <a:srgbClr val="000000">
                      <a:alpha val="43137"/>
                    </a:srgbClr>
                  </a:outerShdw>
                </a:effectLst>
                <a:latin typeface="Cambria" pitchFamily="18" charset="0"/>
              </a:rPr>
              <a:t>Revelation 3:10-13</a:t>
            </a:r>
            <a:r>
              <a:rPr lang="en-US" sz="2400" b="1" dirty="0" smtClean="0">
                <a:latin typeface="Cambria" pitchFamily="18" charset="0"/>
              </a:rPr>
              <a:t>.   </a:t>
            </a:r>
          </a:p>
          <a:p>
            <a:pPr indent="457200">
              <a:spcAft>
                <a:spcPts val="1200"/>
              </a:spcAft>
            </a:pPr>
            <a:r>
              <a:rPr lang="en-US" sz="2400" b="1" dirty="0" smtClean="0">
                <a:latin typeface="Cambria" pitchFamily="18" charset="0"/>
              </a:rPr>
              <a:t>The book of Ephesians as a whole reminds us that the Christian life is meant to be both believed and lived.  This means we’re responsible for both doctrinal truth and practical living—everyday life lived in the light of meaningful theological truth.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Wrapping up well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pic>
        <p:nvPicPr>
          <p:cNvPr id="2" name="Picture 1" descr="6 - 24 grace.jpg"/>
          <p:cNvPicPr>
            <a:picLocks noChangeAspect="1"/>
          </p:cNvPicPr>
          <p:nvPr/>
        </p:nvPicPr>
        <p:blipFill>
          <a:blip r:embed="rId2" cstate="print"/>
          <a:srcRect t="3030"/>
          <a:stretch>
            <a:fillRect/>
          </a:stretch>
        </p:blipFill>
        <p:spPr>
          <a:xfrm>
            <a:off x="685800" y="685800"/>
            <a:ext cx="7736784" cy="56388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20087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By the time we finish these final four verses of Paul’s powerful letter, we will have explored some essential principles of Christian life and ministry we cannot do without.  They center on a somewhat obscure—but by no means irrelevant—ministry companion, the beloved and faithful </a:t>
            </a:r>
            <a:r>
              <a:rPr lang="en-US" sz="2400" b="1" dirty="0" smtClean="0">
                <a:effectLst>
                  <a:outerShdw blurRad="38100" dist="38100" dir="2700000" algn="tl">
                    <a:srgbClr val="000000">
                      <a:alpha val="43137"/>
                    </a:srgbClr>
                  </a:outerShdw>
                </a:effectLst>
                <a:latin typeface="Cambria" pitchFamily="18" charset="0"/>
              </a:rPr>
              <a:t>Tychicus</a:t>
            </a:r>
            <a:r>
              <a:rPr lang="en-US" sz="2400" b="1" dirty="0" smtClean="0">
                <a:latin typeface="Cambria" pitchFamily="18" charset="0"/>
              </a:rPr>
              <a:t>.  </a:t>
            </a:r>
          </a:p>
          <a:p>
            <a:pPr indent="457200">
              <a:spcAft>
                <a:spcPts val="1200"/>
              </a:spcAft>
            </a:pPr>
            <a:r>
              <a:rPr lang="en-US" sz="2400" b="1" dirty="0" smtClean="0">
                <a:latin typeface="Cambria" pitchFamily="18" charset="0"/>
              </a:rPr>
              <a:t>So, let’s see how well Paul wraps up, leaving us with a message of grace, truth, and love.  </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ch6  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1"/>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5 October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3"/>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Philippians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056657"/>
            <a:ext cx="8534400" cy="3046988"/>
          </a:xfrm>
          <a:prstGeom prst="rect">
            <a:avLst/>
          </a:prstGeom>
          <a:noFill/>
        </p:spPr>
        <p:txBody>
          <a:bodyPr wrap="square" lIns="274320" tIns="182880" rIns="274320" bIns="182880" rtlCol="0" anchor="ctr" anchorCtr="0">
            <a:spAutoFit/>
          </a:bodyPr>
          <a:lstStyle/>
          <a:p>
            <a:pPr>
              <a:spcAft>
                <a:spcPts val="1200"/>
              </a:spcAft>
            </a:pPr>
            <a:r>
              <a:rPr lang="en-US" sz="3000" b="1" dirty="0" smtClean="0">
                <a:solidFill>
                  <a:srgbClr val="C00000"/>
                </a:solidFill>
                <a:latin typeface="Britannic Bold" pitchFamily="34" charset="0"/>
              </a:rPr>
              <a:t>Before next class, read the below verses in the NIV and in one other versions of the Bible, i.e., NKJV, NRSV, KJV, CEV, etc … </a:t>
            </a:r>
          </a:p>
          <a:p>
            <a:pPr algn="ctr">
              <a:spcAft>
                <a:spcPts val="12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1:1 – 11</a:t>
            </a:r>
          </a:p>
          <a:p>
            <a:pPr algn="ctr">
              <a:spcAft>
                <a:spcPts val="12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“Confident Enough to Be Joyful” </a:t>
            </a:r>
            <a:endParaRPr lang="en-US" sz="32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6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6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6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59394" name="Picture 2" descr="Ephesians 10:18"/>
          <p:cNvPicPr>
            <a:picLocks noChangeAspect="1" noChangeArrowheads="1"/>
          </p:cNvPicPr>
          <p:nvPr/>
        </p:nvPicPr>
        <p:blipFill>
          <a:blip r:embed="rId2" cstate="print"/>
          <a:srcRect/>
          <a:stretch>
            <a:fillRect/>
          </a:stretch>
        </p:blipFill>
        <p:spPr bwMode="auto">
          <a:xfrm>
            <a:off x="1066800" y="304800"/>
            <a:ext cx="7086600" cy="6153532"/>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diamond(out)">
                                      <p:cBhvr>
                                        <p:cTn id="7" dur="20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descr="Cover page 4.jpg"/>
          <p:cNvPicPr>
            <a:picLocks noChangeAspect="1"/>
          </p:cNvPicPr>
          <p:nvPr/>
        </p:nvPicPr>
        <p:blipFill>
          <a:blip r:embed="rId3" cstate="print"/>
          <a:stretch>
            <a:fillRect/>
          </a:stretch>
        </p:blipFill>
        <p:spPr>
          <a:xfrm>
            <a:off x="228600" y="228600"/>
            <a:ext cx="8686800" cy="6400800"/>
          </a:xfrm>
          <a:prstGeom prst="rect">
            <a:avLst/>
          </a:prstGeom>
          <a:ln>
            <a:noFill/>
          </a:ln>
          <a:effectLst>
            <a:outerShdw blurRad="190500" algn="tl" rotWithShape="0">
              <a:srgbClr val="000000">
                <a:alpha val="70000"/>
              </a:srgbClr>
            </a:outerShdw>
          </a:effectLst>
        </p:spPr>
      </p:pic>
      <p:sp>
        <p:nvSpPr>
          <p:cNvPr id="5" name="TextBox 4"/>
          <p:cNvSpPr txBox="1"/>
          <p:nvPr/>
        </p:nvSpPr>
        <p:spPr>
          <a:xfrm rot="-180000">
            <a:off x="832136" y="3177322"/>
            <a:ext cx="5570929" cy="430887"/>
          </a:xfrm>
          <a:prstGeom prst="rect">
            <a:avLst/>
          </a:prstGeom>
          <a:noFill/>
        </p:spPr>
        <p:txBody>
          <a:bodyPr wrap="square" rtlCol="0">
            <a:spAutoFit/>
          </a:bodyPr>
          <a:lstStyle/>
          <a:p>
            <a:pPr algn="ctr"/>
            <a:r>
              <a:rPr lang="en-US" sz="2200" dirty="0" smtClean="0">
                <a:effectLst>
                  <a:outerShdw blurRad="38100" dist="38100" dir="2700000" algn="tl">
                    <a:srgbClr val="000000">
                      <a:alpha val="43137"/>
                    </a:srgbClr>
                  </a:outerShdw>
                </a:effectLst>
                <a:latin typeface="Cambria" pitchFamily="18" charset="0"/>
              </a:rPr>
              <a:t>“Wrapping Up Well”</a:t>
            </a:r>
            <a:endParaRPr lang="en-US" sz="2200" dirty="0">
              <a:effectLst>
                <a:outerShdw blurRad="38100" dist="38100" dir="2700000" algn="tl">
                  <a:srgbClr val="000000">
                    <a:alpha val="43137"/>
                  </a:srgbClr>
                </a:outerShdw>
              </a:effectLst>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3046988"/>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3000" b="1" baseline="30000" dirty="0" smtClean="0">
                <a:effectLst>
                  <a:outerShdw blurRad="38100" dist="38100" dir="2700000" algn="tl">
                    <a:srgbClr val="000000">
                      <a:alpha val="43137"/>
                    </a:srgbClr>
                  </a:outerShdw>
                </a:effectLst>
                <a:latin typeface="Georgia" pitchFamily="18" charset="0"/>
              </a:rPr>
              <a:t>21</a:t>
            </a:r>
            <a:r>
              <a:rPr lang="en-US" sz="3000" i="1" dirty="0" smtClean="0">
                <a:latin typeface="Georgia" pitchFamily="18" charset="0"/>
              </a:rPr>
              <a:t>Tychicus, the dear brother and faithful servant in the Lord, will tell you everything, so that you also may know how I am and what I am doing.  </a:t>
            </a:r>
            <a:r>
              <a:rPr lang="en-US" sz="3000" b="1" baseline="30000" dirty="0" smtClean="0">
                <a:effectLst>
                  <a:outerShdw blurRad="38100" dist="38100" dir="2700000" algn="tl">
                    <a:srgbClr val="000000">
                      <a:alpha val="43137"/>
                    </a:srgbClr>
                  </a:outerShdw>
                </a:effectLst>
                <a:latin typeface="Georgia" pitchFamily="18" charset="0"/>
              </a:rPr>
              <a:t>22</a:t>
            </a:r>
            <a:r>
              <a:rPr lang="en-US" sz="3000" i="1" dirty="0" smtClean="0">
                <a:latin typeface="Georgia" pitchFamily="18" charset="0"/>
              </a:rPr>
              <a:t>I am sending him to you for this very purpose, that you may know how we are, and that he may encourage you.</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6:21 – 22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59A78D"/>
        </a:solidFill>
        <a:effectLst/>
      </p:bgPr>
    </p:bg>
    <p:spTree>
      <p:nvGrpSpPr>
        <p:cNvPr id="1" name=""/>
        <p:cNvGrpSpPr/>
        <p:nvPr/>
      </p:nvGrpSpPr>
      <p:grpSpPr>
        <a:xfrm>
          <a:off x="0" y="0"/>
          <a:ext cx="0" cy="0"/>
          <a:chOff x="0" y="0"/>
          <a:chExt cx="0" cy="0"/>
        </a:xfrm>
      </p:grpSpPr>
      <p:pic>
        <p:nvPicPr>
          <p:cNvPr id="2" name="Picture 1" descr="6 - 21 Tychicus.jpg"/>
          <p:cNvPicPr>
            <a:picLocks noChangeAspect="1"/>
          </p:cNvPicPr>
          <p:nvPr/>
        </p:nvPicPr>
        <p:blipFill>
          <a:blip r:embed="rId2" cstate="print"/>
          <a:srcRect b="12698"/>
          <a:stretch>
            <a:fillRect/>
          </a:stretch>
        </p:blipFill>
        <p:spPr>
          <a:xfrm>
            <a:off x="762000" y="1371600"/>
            <a:ext cx="7169727" cy="3505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Tychicus</a:t>
            </a:r>
            <a:r>
              <a:rPr lang="en-US" sz="2400" b="1" dirty="0" smtClean="0">
                <a:latin typeface="Cambria" pitchFamily="18" charset="0"/>
              </a:rPr>
              <a:t> first appears on the pages of Holy Scripture in Acts 20:4.  Immediately after a riot in Ephesus (</a:t>
            </a:r>
            <a:r>
              <a:rPr lang="en-US" sz="2400" b="1" dirty="0" smtClean="0">
                <a:effectLst>
                  <a:outerShdw blurRad="38100" dist="38100" dir="2700000" algn="tl">
                    <a:srgbClr val="000000">
                      <a:alpha val="43137"/>
                    </a:srgbClr>
                  </a:outerShdw>
                </a:effectLst>
                <a:latin typeface="Cambria" pitchFamily="18" charset="0"/>
              </a:rPr>
              <a:t>Acts 19:23-41</a:t>
            </a:r>
            <a:r>
              <a:rPr lang="en-US" sz="2400" b="1" dirty="0" smtClean="0">
                <a:latin typeface="Cambria" pitchFamily="18" charset="0"/>
              </a:rPr>
              <a:t>), Paul departed to Macedonia, continued on to Greece, then returned to Macedonia (</a:t>
            </a:r>
            <a:r>
              <a:rPr lang="en-US" sz="2400" b="1" dirty="0" smtClean="0">
                <a:effectLst>
                  <a:outerShdw blurRad="38100" dist="38100" dir="2700000" algn="tl">
                    <a:srgbClr val="000000">
                      <a:alpha val="43137"/>
                    </a:srgbClr>
                  </a:outerShdw>
                </a:effectLst>
                <a:latin typeface="Cambria" pitchFamily="18" charset="0"/>
              </a:rPr>
              <a:t>Acts 20:1-3</a:t>
            </a:r>
            <a:r>
              <a:rPr lang="en-US" sz="2400" b="1" dirty="0" smtClean="0">
                <a:latin typeface="Cambria" pitchFamily="18" charset="0"/>
              </a:rPr>
              <a:t>).  At this point Luke lists the men who were part of Paul’s ministry team, some joining the group in the several months that followed.   </a:t>
            </a:r>
          </a:p>
          <a:p>
            <a:pPr indent="457200">
              <a:spcAft>
                <a:spcPts val="1200"/>
              </a:spcAft>
            </a:pPr>
            <a:r>
              <a:rPr lang="en-US" sz="2400" b="1" dirty="0" smtClean="0">
                <a:latin typeface="Cambria" pitchFamily="18" charset="0"/>
              </a:rPr>
              <a:t>In any case, by the time Paul and his ministry partners arrived in Troas on the NW shore of Asia Minor, the following men were among Paul’s associates:  three from Macedonia—</a:t>
            </a:r>
            <a:r>
              <a:rPr lang="en-US" sz="2400" b="1" dirty="0" smtClean="0">
                <a:effectLst>
                  <a:outerShdw blurRad="38100" dist="38100" dir="2700000" algn="tl">
                    <a:srgbClr val="000000">
                      <a:alpha val="43137"/>
                    </a:srgbClr>
                  </a:outerShdw>
                </a:effectLst>
                <a:latin typeface="Cambria" pitchFamily="18" charset="0"/>
              </a:rPr>
              <a:t>Sopater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Aristarchus</a:t>
            </a:r>
            <a:r>
              <a:rPr lang="en-US" sz="2400" b="1" dirty="0" smtClean="0">
                <a:latin typeface="Cambria" pitchFamily="18" charset="0"/>
              </a:rPr>
              <a:t>, and </a:t>
            </a:r>
            <a:r>
              <a:rPr lang="en-US" sz="2400" b="1" dirty="0" smtClean="0">
                <a:effectLst>
                  <a:outerShdw blurRad="38100" dist="38100" dir="2700000" algn="tl">
                    <a:srgbClr val="000000">
                      <a:alpha val="43137"/>
                    </a:srgbClr>
                  </a:outerShdw>
                </a:effectLst>
                <a:latin typeface="Cambria" pitchFamily="18" charset="0"/>
              </a:rPr>
              <a:t>Secundus</a:t>
            </a:r>
            <a:r>
              <a:rPr lang="en-US" sz="2400" b="1" dirty="0" smtClean="0">
                <a:latin typeface="Cambria" pitchFamily="18" charset="0"/>
              </a:rPr>
              <a:t>; four from Asia Minor—</a:t>
            </a:r>
            <a:r>
              <a:rPr lang="en-US" sz="2400" b="1" dirty="0" smtClean="0">
                <a:effectLst>
                  <a:outerShdw blurRad="38100" dist="38100" dir="2700000" algn="tl">
                    <a:srgbClr val="000000">
                      <a:alpha val="43137"/>
                    </a:srgbClr>
                  </a:outerShdw>
                </a:effectLst>
                <a:latin typeface="Cambria" pitchFamily="18" charset="0"/>
              </a:rPr>
              <a:t>Gaius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Timothy</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Tychicus</a:t>
            </a:r>
            <a:r>
              <a:rPr lang="en-US" sz="2400" b="1" dirty="0" smtClean="0">
                <a:latin typeface="Cambria" pitchFamily="18" charset="0"/>
              </a:rPr>
              <a:t>, and </a:t>
            </a:r>
            <a:r>
              <a:rPr lang="en-US" sz="2400" b="1" dirty="0" smtClean="0">
                <a:effectLst>
                  <a:outerShdw blurRad="38100" dist="38100" dir="2700000" algn="tl">
                    <a:srgbClr val="000000">
                      <a:alpha val="43137"/>
                    </a:srgbClr>
                  </a:outerShdw>
                </a:effectLst>
                <a:latin typeface="Cambria" pitchFamily="18" charset="0"/>
              </a:rPr>
              <a:t>Trophimus</a:t>
            </a:r>
            <a:r>
              <a:rPr lang="en-US" sz="2400" b="1" dirty="0" smtClean="0">
                <a:latin typeface="Cambria" pitchFamily="18" charset="0"/>
              </a:rPr>
              <a:t>; and </a:t>
            </a:r>
            <a:r>
              <a:rPr lang="en-US" sz="2400" b="1" dirty="0" smtClean="0">
                <a:effectLst>
                  <a:outerShdw blurRad="38100" dist="38100" dir="2700000" algn="tl">
                    <a:srgbClr val="000000">
                      <a:alpha val="43137"/>
                    </a:srgbClr>
                  </a:outerShdw>
                </a:effectLst>
                <a:latin typeface="Cambria" pitchFamily="18" charset="0"/>
              </a:rPr>
              <a:t>Luke</a:t>
            </a:r>
            <a:r>
              <a:rPr lang="en-US" sz="2400" b="1" dirty="0" smtClean="0">
                <a:latin typeface="Cambria" pitchFamily="18" charset="0"/>
              </a:rPr>
              <a:t>, the physician and author of the Gospel of Luke and the book of Acts.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6:21 – 22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We can’t be sure if </a:t>
            </a:r>
            <a:r>
              <a:rPr lang="en-US" sz="2400" b="1" dirty="0" smtClean="0">
                <a:effectLst>
                  <a:outerShdw blurRad="38100" dist="38100" dir="2700000" algn="tl">
                    <a:srgbClr val="000000">
                      <a:alpha val="43137"/>
                    </a:srgbClr>
                  </a:outerShdw>
                </a:effectLst>
                <a:latin typeface="Cambria" pitchFamily="18" charset="0"/>
              </a:rPr>
              <a:t>Tychicus</a:t>
            </a:r>
            <a:r>
              <a:rPr lang="en-US" sz="2400" b="1" dirty="0" smtClean="0">
                <a:latin typeface="Cambria" pitchFamily="18" charset="0"/>
              </a:rPr>
              <a:t> was present with Paul throughout the remainder of his journey to Rome.  But we know from </a:t>
            </a:r>
            <a:r>
              <a:rPr lang="en-US" sz="2400" b="1" dirty="0" smtClean="0">
                <a:effectLst>
                  <a:outerShdw blurRad="38100" dist="38100" dir="2700000" algn="tl">
                    <a:srgbClr val="000000">
                      <a:alpha val="43137"/>
                    </a:srgbClr>
                  </a:outerShdw>
                </a:effectLst>
                <a:latin typeface="Cambria" pitchFamily="18" charset="0"/>
              </a:rPr>
              <a:t>Ephesians 6:21-22</a:t>
            </a:r>
            <a:r>
              <a:rPr lang="en-US" sz="2400" b="1" dirty="0" smtClean="0">
                <a:latin typeface="Cambria" pitchFamily="18" charset="0"/>
              </a:rPr>
              <a:t> and </a:t>
            </a:r>
            <a:r>
              <a:rPr lang="en-US" sz="2400" b="1" dirty="0" smtClean="0">
                <a:effectLst>
                  <a:outerShdw blurRad="38100" dist="38100" dir="2700000" algn="tl">
                    <a:srgbClr val="000000">
                      <a:alpha val="43137"/>
                    </a:srgbClr>
                  </a:outerShdw>
                </a:effectLst>
                <a:latin typeface="Cambria" pitchFamily="18" charset="0"/>
              </a:rPr>
              <a:t>Colossians 4:7-8</a:t>
            </a:r>
            <a:r>
              <a:rPr lang="en-US" sz="2400" b="1" dirty="0" smtClean="0">
                <a:latin typeface="Cambria" pitchFamily="18" charset="0"/>
              </a:rPr>
              <a:t> that </a:t>
            </a:r>
            <a:r>
              <a:rPr lang="en-US" sz="2400" b="1" dirty="0" smtClean="0">
                <a:effectLst>
                  <a:outerShdw blurRad="38100" dist="38100" dir="2700000" algn="tl">
                    <a:srgbClr val="000000">
                      <a:alpha val="43137"/>
                    </a:srgbClr>
                  </a:outerShdw>
                </a:effectLst>
                <a:latin typeface="Cambria" pitchFamily="18" charset="0"/>
              </a:rPr>
              <a:t>Tychicus</a:t>
            </a:r>
            <a:r>
              <a:rPr lang="en-US" sz="2400" b="1" dirty="0" smtClean="0">
                <a:latin typeface="Cambria" pitchFamily="18" charset="0"/>
              </a:rPr>
              <a:t> was present with Paul in Rome at the time these letters were written.  </a:t>
            </a:r>
            <a:r>
              <a:rPr lang="en-US" sz="2400" b="1" dirty="0" smtClean="0">
                <a:effectLst>
                  <a:outerShdw blurRad="38100" dist="38100" dir="2700000" algn="tl">
                    <a:srgbClr val="000000">
                      <a:alpha val="43137"/>
                    </a:srgbClr>
                  </a:outerShdw>
                </a:effectLst>
                <a:latin typeface="Cambria" pitchFamily="18" charset="0"/>
              </a:rPr>
              <a:t>Tychicus</a:t>
            </a:r>
            <a:r>
              <a:rPr lang="en-US" sz="2400" b="1" dirty="0" smtClean="0">
                <a:latin typeface="Cambria" pitchFamily="18" charset="0"/>
              </a:rPr>
              <a:t> served as the courier for both letters, as well as Paul’s personal representative to the churches in Ephesus and Colossae.   </a:t>
            </a:r>
          </a:p>
          <a:p>
            <a:pPr indent="457200">
              <a:spcAft>
                <a:spcPts val="1200"/>
              </a:spcAft>
            </a:pPr>
            <a:r>
              <a:rPr lang="en-US" sz="2400" b="1" dirty="0" smtClean="0">
                <a:latin typeface="Cambria" pitchFamily="18" charset="0"/>
              </a:rPr>
              <a:t>Thus Paul’s mention of </a:t>
            </a:r>
            <a:r>
              <a:rPr lang="en-US" sz="2400" b="1" dirty="0" smtClean="0">
                <a:effectLst>
                  <a:outerShdw blurRad="38100" dist="38100" dir="2700000" algn="tl">
                    <a:srgbClr val="000000">
                      <a:alpha val="43137"/>
                    </a:srgbClr>
                  </a:outerShdw>
                </a:effectLst>
                <a:latin typeface="Cambria" pitchFamily="18" charset="0"/>
              </a:rPr>
              <a:t>Tychicus</a:t>
            </a:r>
            <a:r>
              <a:rPr lang="en-US" sz="2400" b="1" dirty="0" smtClean="0">
                <a:latin typeface="Cambria" pitchFamily="18" charset="0"/>
              </a:rPr>
              <a:t> in </a:t>
            </a:r>
            <a:r>
              <a:rPr lang="en-US" sz="2400" b="1" dirty="0" smtClean="0">
                <a:effectLst>
                  <a:outerShdw blurRad="38100" dist="38100" dir="2700000" algn="tl">
                    <a:srgbClr val="000000">
                      <a:alpha val="43137"/>
                    </a:srgbClr>
                  </a:outerShdw>
                </a:effectLst>
                <a:latin typeface="Cambria" pitchFamily="18" charset="0"/>
              </a:rPr>
              <a:t>Ephesians 6:21-22</a:t>
            </a:r>
            <a:r>
              <a:rPr lang="en-US" sz="2400" b="1" dirty="0" smtClean="0">
                <a:latin typeface="Cambria" pitchFamily="18" charset="0"/>
              </a:rPr>
              <a:t> is much more than simply a way to wrap up a letter.  In fact, it gives us </a:t>
            </a:r>
            <a:r>
              <a:rPr lang="en-US" sz="2400" b="1" i="1" u="sng" dirty="0" smtClean="0">
                <a:latin typeface="Cambria" pitchFamily="18" charset="0"/>
              </a:rPr>
              <a:t>two</a:t>
            </a:r>
            <a:r>
              <a:rPr lang="en-US" sz="2400" b="1" dirty="0" smtClean="0">
                <a:latin typeface="Cambria" pitchFamily="18" charset="0"/>
              </a:rPr>
              <a:t> </a:t>
            </a:r>
            <a:r>
              <a:rPr lang="en-US" sz="2400" b="1" i="1" u="sng" dirty="0" smtClean="0">
                <a:latin typeface="Cambria" pitchFamily="18" charset="0"/>
              </a:rPr>
              <a:t>important</a:t>
            </a:r>
            <a:r>
              <a:rPr lang="en-US" sz="2400" b="1" dirty="0" smtClean="0">
                <a:latin typeface="Cambria" pitchFamily="18" charset="0"/>
              </a:rPr>
              <a:t> </a:t>
            </a:r>
            <a:r>
              <a:rPr lang="en-US" sz="2400" b="1" i="1" u="sng" dirty="0" smtClean="0">
                <a:latin typeface="Cambria" pitchFamily="18" charset="0"/>
              </a:rPr>
              <a:t>insights</a:t>
            </a:r>
            <a:r>
              <a:rPr lang="en-US" sz="2400" b="1" dirty="0" smtClean="0">
                <a:latin typeface="Cambria" pitchFamily="18" charset="0"/>
              </a:rPr>
              <a:t> into a proper approach to ministry.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6:21 – 22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37736</TotalTime>
  <Words>2781</Words>
  <Application>Microsoft Office PowerPoint</Application>
  <PresentationFormat>On-screen Show (4:3)</PresentationFormat>
  <Paragraphs>87</Paragraphs>
  <Slides>31</Slides>
  <Notes>3</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6893</cp:revision>
  <dcterms:created xsi:type="dcterms:W3CDTF">2016-10-08T19:35:00Z</dcterms:created>
  <dcterms:modified xsi:type="dcterms:W3CDTF">2022-09-26T15:05:50Z</dcterms:modified>
</cp:coreProperties>
</file>